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handoutMasterIdLst>
    <p:handoutMasterId r:id="rId28"/>
  </p:handoutMasterIdLst>
  <p:sldIdLst>
    <p:sldId id="256" r:id="rId2"/>
    <p:sldId id="278" r:id="rId3"/>
    <p:sldId id="281" r:id="rId4"/>
    <p:sldId id="277" r:id="rId5"/>
    <p:sldId id="260" r:id="rId6"/>
    <p:sldId id="263" r:id="rId7"/>
    <p:sldId id="261" r:id="rId8"/>
    <p:sldId id="264" r:id="rId9"/>
    <p:sldId id="262" r:id="rId10"/>
    <p:sldId id="269" r:id="rId11"/>
    <p:sldId id="266" r:id="rId12"/>
    <p:sldId id="267" r:id="rId13"/>
    <p:sldId id="268" r:id="rId14"/>
    <p:sldId id="270" r:id="rId15"/>
    <p:sldId id="271" r:id="rId16"/>
    <p:sldId id="272" r:id="rId17"/>
    <p:sldId id="273" r:id="rId18"/>
    <p:sldId id="274" r:id="rId19"/>
    <p:sldId id="275" r:id="rId20"/>
    <p:sldId id="259" r:id="rId21"/>
    <p:sldId id="257" r:id="rId22"/>
    <p:sldId id="258" r:id="rId23"/>
    <p:sldId id="276" r:id="rId24"/>
    <p:sldId id="279" r:id="rId25"/>
    <p:sldId id="280" r:id="rId2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765" autoAdjust="0"/>
    <p:restoredTop sz="68280" autoAdjust="0"/>
  </p:normalViewPr>
  <p:slideViewPr>
    <p:cSldViewPr>
      <p:cViewPr varScale="1">
        <p:scale>
          <a:sx n="49" d="100"/>
          <a:sy n="49" d="100"/>
        </p:scale>
        <p:origin x="-1926"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E077CFAD-05A0-457B-9410-1E0E9F0BE414}" type="datetimeFigureOut">
              <a:rPr lang="en-US" smtClean="0"/>
              <a:pPr/>
              <a:t>2/17/2015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4164444F-8A92-4460-A802-AC1711560F2E}"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F89B11D8-611D-4CC3-B056-36E1559D4899}" type="datetimeFigureOut">
              <a:rPr lang="en-US" smtClean="0"/>
              <a:pPr/>
              <a:t>2/17/2015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6212D8E-C832-4177-A6D0-3995F75D7BC7}"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Introductions</a:t>
            </a:r>
          </a:p>
          <a:p>
            <a:r>
              <a:rPr lang="en-US" baseline="0" dirty="0" smtClean="0"/>
              <a:t>(</a:t>
            </a:r>
            <a:r>
              <a:rPr lang="en-US" baseline="0" dirty="0" smtClean="0"/>
              <a:t>Tiffany)</a:t>
            </a:r>
          </a:p>
        </p:txBody>
      </p:sp>
      <p:sp>
        <p:nvSpPr>
          <p:cNvPr id="4" name="Slide Number Placeholder 3"/>
          <p:cNvSpPr>
            <a:spLocks noGrp="1"/>
          </p:cNvSpPr>
          <p:nvPr>
            <p:ph type="sldNum" sz="quarter" idx="10"/>
          </p:nvPr>
        </p:nvSpPr>
        <p:spPr/>
        <p:txBody>
          <a:bodyPr/>
          <a:lstStyle/>
          <a:p>
            <a:fld id="{A6212D8E-C832-4177-A6D0-3995F75D7BC7}"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Tiffany</a:t>
            </a:r>
          </a:p>
          <a:p>
            <a:r>
              <a:rPr lang="en-US" dirty="0" smtClean="0"/>
              <a:t>So, for kids</a:t>
            </a:r>
            <a:r>
              <a:rPr lang="en-US" baseline="0" dirty="0" smtClean="0"/>
              <a:t> or adults that are in a growth mindset… </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Tiffany – In the video he talks</a:t>
            </a:r>
            <a:r>
              <a:rPr lang="en-US" baseline="0" dirty="0" smtClean="0"/>
              <a:t> about the growth mindset</a:t>
            </a:r>
            <a:r>
              <a:rPr lang="en-US" baseline="0" dirty="0" smtClean="0"/>
              <a:t>. </a:t>
            </a:r>
          </a:p>
          <a:p>
            <a:r>
              <a:rPr lang="en-US" baseline="0" dirty="0" smtClean="0"/>
              <a:t>Show 3 minutes or so.</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Casey</a:t>
            </a:r>
          </a:p>
          <a:p>
            <a:r>
              <a:rPr lang="en-US" dirty="0" smtClean="0"/>
              <a:t>Mention Carol </a:t>
            </a:r>
            <a:r>
              <a:rPr lang="en-US" dirty="0" err="1" smtClean="0"/>
              <a:t>Dweck</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Casey</a:t>
            </a:r>
          </a:p>
          <a:p>
            <a:r>
              <a:rPr lang="en-US" dirty="0" smtClean="0"/>
              <a:t>We have an experiment</a:t>
            </a:r>
            <a:r>
              <a:rPr lang="en-US" baseline="0" dirty="0" smtClean="0"/>
              <a:t> to test our mindset right here right now:</a:t>
            </a:r>
          </a:p>
          <a:p>
            <a:r>
              <a:rPr lang="en-US" baseline="0" dirty="0" smtClean="0"/>
              <a:t>Show clip through second 20</a:t>
            </a:r>
          </a:p>
          <a:p>
            <a:r>
              <a:rPr lang="en-US" baseline="0" dirty="0" smtClean="0"/>
              <a:t>Stop and ask if anyone who hasn’t previously done this experiment knows the solution</a:t>
            </a:r>
          </a:p>
          <a:p>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Tiffany</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Tiffany</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Tiffany</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Casey</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Casey</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Casey</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Casey</a:t>
            </a:r>
          </a:p>
          <a:p>
            <a:r>
              <a:rPr lang="en-US" dirty="0" smtClean="0"/>
              <a:t>What</a:t>
            </a:r>
            <a:r>
              <a:rPr lang="en-US" baseline="0" dirty="0" smtClean="0"/>
              <a:t> we’ll discuss with you today is the meaning of a mindset,</a:t>
            </a:r>
          </a:p>
          <a:p>
            <a:r>
              <a:rPr lang="en-US" baseline="0" dirty="0" smtClean="0"/>
              <a:t>Where the research and idea stems from,</a:t>
            </a:r>
          </a:p>
          <a:p>
            <a:r>
              <a:rPr lang="en-US" baseline="0" dirty="0" smtClean="0"/>
              <a:t>What are fixed vs. growth mindsets,</a:t>
            </a:r>
          </a:p>
          <a:p>
            <a:r>
              <a:rPr lang="en-US" baseline="0" dirty="0" smtClean="0"/>
              <a:t>Steps towards developing a growth mindset </a:t>
            </a:r>
          </a:p>
          <a:p>
            <a:r>
              <a:rPr lang="en-US" baseline="0" dirty="0" smtClean="0"/>
              <a:t>And what you can do as a counselor</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Tiffany</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Tiffany – Mention educating</a:t>
            </a:r>
            <a:r>
              <a:rPr lang="en-US" baseline="0" dirty="0" smtClean="0"/>
              <a:t> students. </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Tiffany</a:t>
            </a:r>
          </a:p>
          <a:p>
            <a:r>
              <a:rPr lang="en-US" dirty="0" smtClean="0"/>
              <a:t>Explain</a:t>
            </a:r>
            <a:r>
              <a:rPr lang="en-US" baseline="0" dirty="0" smtClean="0"/>
              <a:t> where to find materials on Tiffany’s website </a:t>
            </a:r>
          </a:p>
          <a:p>
            <a:r>
              <a:rPr lang="en-US" baseline="0" dirty="0" smtClean="0"/>
              <a:t>Pass out small papers with directions…</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Casey</a:t>
            </a:r>
          </a:p>
          <a:p>
            <a:endParaRPr lang="en-US" dirty="0" smtClean="0"/>
          </a:p>
          <a:p>
            <a:r>
              <a:rPr lang="en-US" dirty="0" smtClean="0"/>
              <a:t>Small</a:t>
            </a:r>
            <a:r>
              <a:rPr lang="en-US" baseline="0" dirty="0" smtClean="0"/>
              <a:t> groups could focus on self-esteem or self-confidence especially since it’s know that middle school girls have a reputation to lose self-esteem when they hit puberty.  </a:t>
            </a:r>
          </a:p>
          <a:p>
            <a:endParaRPr lang="en-US" baseline="0" smtClean="0"/>
          </a:p>
          <a:p>
            <a:endParaRPr lang="en-US" baseline="0" dirty="0" smtClean="0"/>
          </a:p>
        </p:txBody>
      </p:sp>
      <p:sp>
        <p:nvSpPr>
          <p:cNvPr id="4" name="Slide Number Placeholder 3"/>
          <p:cNvSpPr>
            <a:spLocks noGrp="1"/>
          </p:cNvSpPr>
          <p:nvPr>
            <p:ph type="sldNum" sz="quarter" idx="10"/>
          </p:nvPr>
        </p:nvSpPr>
        <p:spPr/>
        <p:txBody>
          <a:bodyPr/>
          <a:lstStyle/>
          <a:p>
            <a:fld id="{A6212D8E-C832-4177-A6D0-3995F75D7BC7}"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Casey</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25</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Casey </a:t>
            </a:r>
          </a:p>
          <a:p>
            <a:r>
              <a:rPr lang="en-US" dirty="0" smtClean="0"/>
              <a:t>Summarize: </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Casey</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Casey</a:t>
            </a:r>
          </a:p>
          <a:p>
            <a:r>
              <a:rPr lang="en-US" dirty="0" smtClean="0"/>
              <a:t>Their traits</a:t>
            </a:r>
            <a:r>
              <a:rPr lang="en-US" baseline="0" dirty="0" smtClean="0"/>
              <a:t> are simply given to them and there’s nothing they can do to improve them.  </a:t>
            </a:r>
          </a:p>
          <a:p>
            <a:endParaRPr lang="en-US" baseline="0" dirty="0" smtClean="0"/>
          </a:p>
          <a:p>
            <a:endParaRPr lang="en-US" baseline="0" dirty="0" smtClean="0"/>
          </a:p>
          <a:p>
            <a:r>
              <a:rPr lang="en-US" baseline="0" dirty="0" smtClean="0"/>
              <a:t>What we might hear students say if they have a fixed mindset is: I’m not doing well in math because I was never good at it and I never will be.</a:t>
            </a:r>
          </a:p>
        </p:txBody>
      </p:sp>
      <p:sp>
        <p:nvSpPr>
          <p:cNvPr id="4" name="Slide Number Placeholder 3"/>
          <p:cNvSpPr>
            <a:spLocks noGrp="1"/>
          </p:cNvSpPr>
          <p:nvPr>
            <p:ph type="sldNum" sz="quarter" idx="10"/>
          </p:nvPr>
        </p:nvSpPr>
        <p:spPr/>
        <p:txBody>
          <a:bodyPr/>
          <a:lstStyle/>
          <a:p>
            <a:fld id="{A6212D8E-C832-4177-A6D0-3995F75D7BC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Casey</a:t>
            </a:r>
          </a:p>
          <a:p>
            <a:endParaRPr lang="en-US" dirty="0"/>
          </a:p>
          <a:p>
            <a:r>
              <a:rPr lang="en-US" dirty="0" smtClean="0"/>
              <a:t>As</a:t>
            </a:r>
            <a:r>
              <a:rPr lang="en-US" baseline="0" dirty="0" smtClean="0"/>
              <a:t> counselors, we see these things from our fixed mindset students:</a:t>
            </a:r>
          </a:p>
          <a:p>
            <a:r>
              <a:rPr lang="en-US" baseline="0" dirty="0" smtClean="0"/>
              <a:t>I’m just not good at math</a:t>
            </a:r>
          </a:p>
          <a:p>
            <a:r>
              <a:rPr lang="en-US" baseline="0" dirty="0" smtClean="0"/>
              <a:t>I’m afraid to fail</a:t>
            </a:r>
          </a:p>
          <a:p>
            <a:r>
              <a:rPr lang="en-US" baseline="0" dirty="0" smtClean="0"/>
              <a:t>They might speak bad about their peers out of jealousy</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A6212D8E-C832-4177-A6D0-3995F75D7BC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Tiffany</a:t>
            </a:r>
          </a:p>
          <a:p>
            <a:r>
              <a:rPr lang="en-US" dirty="0" smtClean="0"/>
              <a:t>Mention</a:t>
            </a:r>
            <a:r>
              <a:rPr lang="en-US" baseline="0" dirty="0" smtClean="0"/>
              <a:t> Famous Failures such as: Thomas Edison, Michael Jordan, Steve Jobs, Albert Einstein etc</a:t>
            </a:r>
            <a:r>
              <a:rPr lang="en-US" baseline="0" dirty="0" smtClean="0"/>
              <a:t>.</a:t>
            </a:r>
          </a:p>
          <a:p>
            <a:r>
              <a:rPr lang="en-US" baseline="0" dirty="0" smtClean="0"/>
              <a:t>These people are great because they had a growth mindset.</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Tiffany</a:t>
            </a: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buFont typeface="Arial" pitchFamily="34" charset="0"/>
              <a:buChar char="•"/>
            </a:pPr>
            <a:r>
              <a:rPr lang="en-US" dirty="0" smtClean="0"/>
              <a:t>Tiffany- </a:t>
            </a:r>
            <a:r>
              <a:rPr lang="en-US" dirty="0" smtClean="0"/>
              <a:t> Explain Sal</a:t>
            </a:r>
            <a:r>
              <a:rPr lang="en-US" baseline="0" dirty="0" smtClean="0"/>
              <a:t> Khan and Khan Academy with gifted kids</a:t>
            </a:r>
            <a:endParaRPr lang="en-US" dirty="0" smtClean="0"/>
          </a:p>
          <a:p>
            <a:pPr>
              <a:buFont typeface="Arial" pitchFamily="34" charset="0"/>
              <a:buChar char="•"/>
            </a:pPr>
            <a:r>
              <a:rPr lang="en-US" dirty="0" smtClean="0"/>
              <a:t>Read </a:t>
            </a:r>
            <a:r>
              <a:rPr lang="en-US" dirty="0" smtClean="0"/>
              <a:t>Quote below from </a:t>
            </a:r>
            <a:r>
              <a:rPr lang="en-US" dirty="0" err="1" smtClean="0"/>
              <a:t>Salman</a:t>
            </a:r>
            <a:r>
              <a:rPr lang="en-US" dirty="0" smtClean="0"/>
              <a:t> Khan’ Article</a:t>
            </a:r>
            <a:r>
              <a:rPr lang="en-US" dirty="0" smtClean="0"/>
              <a:t>:</a:t>
            </a:r>
          </a:p>
          <a:p>
            <a:pPr>
              <a:buFont typeface="Arial" pitchFamily="34" charset="0"/>
              <a:buChar char="•"/>
            </a:pPr>
            <a:r>
              <a:rPr lang="en-US" sz="1200" kern="1200" dirty="0" smtClean="0">
                <a:solidFill>
                  <a:schemeClr val="tx1"/>
                </a:solidFill>
                <a:latin typeface="+mn-lt"/>
                <a:ea typeface="+mn-ea"/>
                <a:cs typeface="+mn-cs"/>
              </a:rPr>
              <a:t>‘</a:t>
            </a:r>
            <a:r>
              <a:rPr lang="en-US" sz="1200" kern="1200" dirty="0" smtClean="0">
                <a:solidFill>
                  <a:schemeClr val="tx1"/>
                </a:solidFill>
                <a:latin typeface="+mn-lt"/>
                <a:ea typeface="+mn-ea"/>
                <a:cs typeface="+mn-cs"/>
              </a:rPr>
              <a:t>My 5-year-­old son has just started reading. Every night, we lie on his bed and he reads a short book to me. Inevitably, he’ll hit a word that he has trouble with: last night the word was “gratefully.” He eventually got it after a fairly painful minute. He then said, “Dad, aren’t you glad how I struggled with that word? I think I could feel my brain growing.” I smiled: my son was now verbalizing the tell­-tale signs of a “growth­ mindset.” </a:t>
            </a:r>
            <a:r>
              <a:rPr lang="en-US" sz="1200" kern="1200" dirty="0" smtClean="0">
                <a:solidFill>
                  <a:schemeClr val="tx1"/>
                </a:solidFill>
                <a:latin typeface="+mn-lt"/>
                <a:ea typeface="+mn-ea"/>
                <a:cs typeface="+mn-cs"/>
              </a:rPr>
              <a:t>‘</a:t>
            </a:r>
          </a:p>
          <a:p>
            <a:pPr>
              <a:buFont typeface="Arial" pitchFamily="34" charset="0"/>
              <a:buChar char="•"/>
            </a:pPr>
            <a:r>
              <a:rPr lang="en-US" sz="1200" kern="1200" dirty="0" smtClean="0">
                <a:solidFill>
                  <a:schemeClr val="tx1"/>
                </a:solidFill>
                <a:latin typeface="+mn-lt"/>
                <a:ea typeface="+mn-ea"/>
                <a:cs typeface="+mn-cs"/>
              </a:rPr>
              <a:t>The article goes on to state that:</a:t>
            </a:r>
          </a:p>
          <a:p>
            <a:pPr lvl="1">
              <a:buFont typeface="Arial" pitchFamily="34" charset="0"/>
              <a:buChar char="•"/>
            </a:pPr>
            <a:r>
              <a:rPr lang="en-US" sz="1200" kern="1200" dirty="0" smtClean="0">
                <a:solidFill>
                  <a:schemeClr val="tx1"/>
                </a:solidFill>
                <a:latin typeface="+mn-lt"/>
                <a:ea typeface="+mn-ea"/>
                <a:cs typeface="+mn-cs"/>
              </a:rPr>
              <a:t>The brain is like a muscle, the more you use it the more it grows</a:t>
            </a:r>
          </a:p>
          <a:p>
            <a:pPr lvl="1">
              <a:buFont typeface="Arial" pitchFamily="34" charset="0"/>
              <a:buChar char="•"/>
            </a:pPr>
            <a:r>
              <a:rPr lang="en-US" sz="1200" kern="1200" dirty="0" smtClean="0">
                <a:solidFill>
                  <a:schemeClr val="tx1"/>
                </a:solidFill>
                <a:latin typeface="+mn-lt"/>
                <a:ea typeface="+mn-ea"/>
                <a:cs typeface="+mn-cs"/>
              </a:rPr>
              <a:t>That our intelligence is not fixed,</a:t>
            </a:r>
            <a:r>
              <a:rPr lang="en-US" sz="1200" kern="1200" baseline="0" dirty="0" smtClean="0">
                <a:solidFill>
                  <a:schemeClr val="tx1"/>
                </a:solidFill>
                <a:latin typeface="+mn-lt"/>
                <a:ea typeface="+mn-ea"/>
                <a:cs typeface="+mn-cs"/>
              </a:rPr>
              <a:t> </a:t>
            </a:r>
            <a:r>
              <a:rPr lang="en-US" sz="1200" kern="1200" dirty="0" smtClean="0">
                <a:solidFill>
                  <a:schemeClr val="tx1"/>
                </a:solidFill>
                <a:latin typeface="+mn-lt"/>
                <a:ea typeface="+mn-ea"/>
                <a:cs typeface="+mn-cs"/>
              </a:rPr>
              <a:t>and the best way that we can grow our intelligence is to embrace tasks where we might struggle and fail.</a:t>
            </a:r>
            <a:endParaRPr lang="en-US" sz="1200" kern="1200" baseline="0" dirty="0" smtClean="0">
              <a:solidFill>
                <a:schemeClr val="tx1"/>
              </a:solidFill>
              <a:latin typeface="+mn-lt"/>
              <a:ea typeface="+mn-ea"/>
              <a:cs typeface="+mn-cs"/>
            </a:endParaRPr>
          </a:p>
          <a:p>
            <a:pPr marL="457200" marR="0" lvl="1"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200" kern="1200" dirty="0" smtClean="0">
                <a:solidFill>
                  <a:schemeClr val="tx1"/>
                </a:solidFill>
                <a:latin typeface="+mn-lt"/>
                <a:ea typeface="+mn-ea"/>
                <a:cs typeface="+mn-cs"/>
              </a:rPr>
              <a:t>The research shows that just being exposed to the research itself (­­for example, knowing that the brain grows most by getting questions wrong, not right­­) can begin to change a person’s mindset. The second half of the intervention is for you to communicate the research with others.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I have Sal Khan</a:t>
            </a:r>
            <a:r>
              <a:rPr lang="en-US" baseline="0" dirty="0" smtClean="0"/>
              <a:t>’s article accessible for you and other materials as well. I will show you how to access them later. </a:t>
            </a:r>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baseline="0" dirty="0" smtClean="0"/>
              <a:t>Here is the video Sal Khan created. </a:t>
            </a:r>
            <a:endParaRPr lang="en-US" dirty="0" smtClean="0"/>
          </a:p>
          <a:p>
            <a:pPr marL="0" marR="0" indent="0" algn="l" defTabSz="914400" rtl="0" eaLnBrk="1" fontAlgn="auto" latinLnBrk="0" hangingPunct="1">
              <a:lnSpc>
                <a:spcPct val="100000"/>
              </a:lnSpc>
              <a:spcBef>
                <a:spcPts val="0"/>
              </a:spcBef>
              <a:spcAft>
                <a:spcPts val="0"/>
              </a:spcAft>
              <a:buClrTx/>
              <a:buSzTx/>
              <a:buFont typeface="Arial" pitchFamily="34" charset="0"/>
              <a:buChar char="•"/>
              <a:tabLst/>
              <a:defRPr/>
            </a:pPr>
            <a:r>
              <a:rPr lang="en-US" dirty="0" smtClean="0"/>
              <a:t>Show video</a:t>
            </a:r>
          </a:p>
          <a:p>
            <a:pPr>
              <a:buFont typeface="Arial" pitchFamily="34" charset="0"/>
              <a:buChar char="•"/>
            </a:pPr>
            <a:endParaRPr lang="en-US" dirty="0"/>
          </a:p>
        </p:txBody>
      </p:sp>
      <p:sp>
        <p:nvSpPr>
          <p:cNvPr id="4" name="Slide Number Placeholder 3"/>
          <p:cNvSpPr>
            <a:spLocks noGrp="1"/>
          </p:cNvSpPr>
          <p:nvPr>
            <p:ph type="sldNum" sz="quarter" idx="10"/>
          </p:nvPr>
        </p:nvSpPr>
        <p:spPr/>
        <p:txBody>
          <a:bodyPr/>
          <a:lstStyle/>
          <a:p>
            <a:fld id="{A6212D8E-C832-4177-A6D0-3995F75D7BC7}"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A06CFE5-2920-4227-A286-CDEE881599F2}" type="datetimeFigureOut">
              <a:rPr lang="en-US" smtClean="0"/>
              <a:pPr/>
              <a:t>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A46D2-A88D-4821-B9E8-FB19013AF40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06CFE5-2920-4227-A286-CDEE881599F2}" type="datetimeFigureOut">
              <a:rPr lang="en-US" smtClean="0"/>
              <a:pPr/>
              <a:t>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A46D2-A88D-4821-B9E8-FB19013AF40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06CFE5-2920-4227-A286-CDEE881599F2}" type="datetimeFigureOut">
              <a:rPr lang="en-US" smtClean="0"/>
              <a:pPr/>
              <a:t>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A46D2-A88D-4821-B9E8-FB19013AF40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06CFE5-2920-4227-A286-CDEE881599F2}" type="datetimeFigureOut">
              <a:rPr lang="en-US" smtClean="0"/>
              <a:pPr/>
              <a:t>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A46D2-A88D-4821-B9E8-FB19013AF40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A06CFE5-2920-4227-A286-CDEE881599F2}" type="datetimeFigureOut">
              <a:rPr lang="en-US" smtClean="0"/>
              <a:pPr/>
              <a:t>2/17/2015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EA46D2-A88D-4821-B9E8-FB19013AF40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A06CFE5-2920-4227-A286-CDEE881599F2}" type="datetimeFigureOut">
              <a:rPr lang="en-US" smtClean="0"/>
              <a:pPr/>
              <a:t>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A46D2-A88D-4821-B9E8-FB19013AF40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A06CFE5-2920-4227-A286-CDEE881599F2}" type="datetimeFigureOut">
              <a:rPr lang="en-US" smtClean="0"/>
              <a:pPr/>
              <a:t>2/17/2015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EA46D2-A88D-4821-B9E8-FB19013AF40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A06CFE5-2920-4227-A286-CDEE881599F2}" type="datetimeFigureOut">
              <a:rPr lang="en-US" smtClean="0"/>
              <a:pPr/>
              <a:t>2/17/2015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EA46D2-A88D-4821-B9E8-FB19013AF40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06CFE5-2920-4227-A286-CDEE881599F2}" type="datetimeFigureOut">
              <a:rPr lang="en-US" smtClean="0"/>
              <a:pPr/>
              <a:t>2/17/2015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EA46D2-A88D-4821-B9E8-FB19013AF40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06CFE5-2920-4227-A286-CDEE881599F2}" type="datetimeFigureOut">
              <a:rPr lang="en-US" smtClean="0"/>
              <a:pPr/>
              <a:t>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A46D2-A88D-4821-B9E8-FB19013AF40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A06CFE5-2920-4227-A286-CDEE881599F2}" type="datetimeFigureOut">
              <a:rPr lang="en-US" smtClean="0"/>
              <a:pPr/>
              <a:t>2/17/2015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EA46D2-A88D-4821-B9E8-FB19013AF40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06CFE5-2920-4227-A286-CDEE881599F2}" type="datetimeFigureOut">
              <a:rPr lang="en-US" smtClean="0"/>
              <a:pPr/>
              <a:t>2/17/2015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EA46D2-A88D-4821-B9E8-FB19013AF40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pN34FNbOKXc"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watch?v=PUKe55aZaYQ"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franklincovey.com/tc/mediaengine/public/files/ss_7ht_uag_sample.pdf"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JC82Il2cjqA"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295400" y="1143000"/>
            <a:ext cx="6172200" cy="2003425"/>
          </a:xfrm>
        </p:spPr>
        <p:txBody>
          <a:bodyPr/>
          <a:lstStyle/>
          <a:p>
            <a:r>
              <a:rPr lang="en-US" b="1" dirty="0" smtClean="0"/>
              <a:t>Fixed Mindset vs. </a:t>
            </a:r>
            <a:br>
              <a:rPr lang="en-US" b="1" dirty="0" smtClean="0"/>
            </a:br>
            <a:r>
              <a:rPr lang="en-US" b="1" dirty="0" smtClean="0"/>
              <a:t>Growth Mindset</a:t>
            </a:r>
            <a:endParaRPr lang="en-US" b="1" dirty="0"/>
          </a:p>
        </p:txBody>
      </p:sp>
      <p:sp>
        <p:nvSpPr>
          <p:cNvPr id="3" name="Subtitle 2"/>
          <p:cNvSpPr>
            <a:spLocks noGrp="1"/>
          </p:cNvSpPr>
          <p:nvPr>
            <p:ph type="subTitle" idx="1"/>
          </p:nvPr>
        </p:nvSpPr>
        <p:spPr>
          <a:xfrm>
            <a:off x="762000" y="3200400"/>
            <a:ext cx="7315200" cy="2819400"/>
          </a:xfrm>
        </p:spPr>
        <p:txBody>
          <a:bodyPr>
            <a:normAutofit/>
          </a:bodyPr>
          <a:lstStyle/>
          <a:p>
            <a:endParaRPr lang="en-US" sz="2800" dirty="0" smtClean="0"/>
          </a:p>
          <a:p>
            <a:r>
              <a:rPr lang="en-US" sz="2800" dirty="0" smtClean="0"/>
              <a:t>Tiffany Schuette – Elementary School Counselor</a:t>
            </a:r>
          </a:p>
          <a:p>
            <a:r>
              <a:rPr lang="en-US" sz="2800" dirty="0" smtClean="0"/>
              <a:t>Casey </a:t>
            </a:r>
            <a:r>
              <a:rPr lang="en-US" sz="2800" dirty="0" err="1" smtClean="0"/>
              <a:t>Mertens</a:t>
            </a:r>
            <a:r>
              <a:rPr lang="en-US" sz="2800" dirty="0" smtClean="0"/>
              <a:t> – Middle School Counselor</a:t>
            </a:r>
          </a:p>
          <a:p>
            <a:r>
              <a:rPr lang="en-US" sz="2800" dirty="0" smtClean="0"/>
              <a:t>New Holstein School District</a:t>
            </a:r>
            <a:endParaRPr lang="en-US" sz="28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Growth Mindset</a:t>
            </a:r>
            <a:endParaRPr lang="en-US" dirty="0"/>
          </a:p>
        </p:txBody>
      </p:sp>
      <p:sp>
        <p:nvSpPr>
          <p:cNvPr id="3" name="Content Placeholder 2"/>
          <p:cNvSpPr>
            <a:spLocks noGrp="1"/>
          </p:cNvSpPr>
          <p:nvPr>
            <p:ph idx="1"/>
          </p:nvPr>
        </p:nvSpPr>
        <p:spPr/>
        <p:txBody>
          <a:bodyPr/>
          <a:lstStyle/>
          <a:p>
            <a:r>
              <a:rPr lang="en-US" dirty="0" smtClean="0"/>
              <a:t>As a result, they reach ever-higher levels of achievement and a greater sense of free will</a:t>
            </a:r>
          </a:p>
          <a:p>
            <a:r>
              <a:rPr lang="en-US" dirty="0" smtClean="0"/>
              <a:t>Growth mindset individuals will improve and this will create positive feedback loops that encourage them to keep learning and improving.</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Eduardo </a:t>
            </a:r>
            <a:r>
              <a:rPr lang="en-US" dirty="0" err="1" smtClean="0"/>
              <a:t>Briceno</a:t>
            </a:r>
            <a:r>
              <a:rPr lang="en-US" dirty="0" smtClean="0"/>
              <a:t> - TEDX</a:t>
            </a:r>
            <a:endParaRPr lang="en-US" dirty="0"/>
          </a:p>
        </p:txBody>
      </p:sp>
      <p:sp>
        <p:nvSpPr>
          <p:cNvPr id="3" name="Content Placeholder 2"/>
          <p:cNvSpPr>
            <a:spLocks noGrp="1"/>
          </p:cNvSpPr>
          <p:nvPr>
            <p:ph idx="1"/>
          </p:nvPr>
        </p:nvSpPr>
        <p:spPr/>
        <p:txBody>
          <a:bodyPr/>
          <a:lstStyle/>
          <a:p>
            <a:r>
              <a:rPr lang="en-US" dirty="0" smtClean="0">
                <a:hlinkClick r:id="rId3"/>
              </a:rPr>
              <a:t>https://www.youtube.com/watch?v=pN34FNbOKXc</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the experts think</a:t>
            </a:r>
            <a:endParaRPr lang="en-US" dirty="0"/>
          </a:p>
        </p:txBody>
      </p:sp>
      <p:pic>
        <p:nvPicPr>
          <p:cNvPr id="7" name="Content Placeholder 6" descr="C:\Users\tschuette\Downloads\Mindset (5).jpg"/>
          <p:cNvPicPr>
            <a:picLocks noGrp="1"/>
          </p:cNvPicPr>
          <p:nvPr>
            <p:ph idx="1"/>
          </p:nvPr>
        </p:nvPicPr>
        <p:blipFill>
          <a:blip r:embed="rId3" cstate="print"/>
          <a:srcRect/>
          <a:stretch>
            <a:fillRect/>
          </a:stretch>
        </p:blipFill>
        <p:spPr bwMode="auto">
          <a:xfrm>
            <a:off x="838200" y="1219200"/>
            <a:ext cx="7620000" cy="54102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Idea In Practice</a:t>
            </a:r>
            <a:endParaRPr lang="en-US" dirty="0"/>
          </a:p>
        </p:txBody>
      </p:sp>
      <p:sp>
        <p:nvSpPr>
          <p:cNvPr id="3" name="Content Placeholder 2"/>
          <p:cNvSpPr>
            <a:spLocks noGrp="1"/>
          </p:cNvSpPr>
          <p:nvPr>
            <p:ph idx="1"/>
          </p:nvPr>
        </p:nvSpPr>
        <p:spPr>
          <a:xfrm>
            <a:off x="457200" y="1524000"/>
            <a:ext cx="8229600" cy="4525963"/>
          </a:xfrm>
        </p:spPr>
        <p:txBody>
          <a:bodyPr/>
          <a:lstStyle/>
          <a:p>
            <a:r>
              <a:rPr lang="en-US" dirty="0" smtClean="0">
                <a:hlinkClick r:id="rId3"/>
              </a:rPr>
              <a:t>https://www.youtube.com/watch?v=PUKe55aZaYQ</a:t>
            </a:r>
            <a:endParaRPr lang="en-US" dirty="0" smtClean="0"/>
          </a:p>
          <a:p>
            <a:r>
              <a:rPr lang="en-US" dirty="0" smtClean="0"/>
              <a:t>The Candle Problem</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Now?</a:t>
            </a:r>
            <a:endParaRPr lang="en-US" dirty="0"/>
          </a:p>
        </p:txBody>
      </p:sp>
      <p:sp>
        <p:nvSpPr>
          <p:cNvPr id="3" name="Content Placeholder 2"/>
          <p:cNvSpPr>
            <a:spLocks noGrp="1"/>
          </p:cNvSpPr>
          <p:nvPr>
            <p:ph idx="1"/>
          </p:nvPr>
        </p:nvSpPr>
        <p:spPr/>
        <p:txBody>
          <a:bodyPr/>
          <a:lstStyle/>
          <a:p>
            <a:r>
              <a:rPr lang="en-US" dirty="0" smtClean="0"/>
              <a:t>A fixed mindset can be changed to a growth mindset.</a:t>
            </a:r>
          </a:p>
          <a:p>
            <a:r>
              <a:rPr lang="en-US" dirty="0" smtClean="0"/>
              <a:t>Experts believe that fixed vs. growth mindset should be taught to all children.</a:t>
            </a:r>
          </a:p>
          <a:p>
            <a:pPr marL="342900" lvl="3" indent="-342900">
              <a:buNone/>
            </a:pPr>
            <a:r>
              <a:rPr lang="en-US" dirty="0" smtClean="0"/>
              <a:t>	</a:t>
            </a:r>
          </a:p>
          <a:p>
            <a:pPr marL="342900" lvl="3" indent="-342900">
              <a:buNone/>
            </a:pPr>
            <a:r>
              <a:rPr lang="en-US" dirty="0" smtClean="0"/>
              <a:t>http://michaelgr.com/2007/04/15/fixed-mindset-vs-growth-mindset-which-one-are-you/</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From a Fixed Mindset to a Growth Mindset</a:t>
            </a:r>
            <a:endParaRPr lang="en-US" dirty="0"/>
          </a:p>
        </p:txBody>
      </p:sp>
      <p:sp>
        <p:nvSpPr>
          <p:cNvPr id="3" name="Content Placeholder 2"/>
          <p:cNvSpPr>
            <a:spLocks noGrp="1"/>
          </p:cNvSpPr>
          <p:nvPr>
            <p:ph idx="1"/>
          </p:nvPr>
        </p:nvSpPr>
        <p:spPr/>
        <p:txBody>
          <a:bodyPr>
            <a:normAutofit fontScale="32500" lnSpcReduction="20000"/>
          </a:bodyPr>
          <a:lstStyle/>
          <a:p>
            <a:pPr>
              <a:buNone/>
            </a:pPr>
            <a:r>
              <a:rPr lang="en-US" sz="8600" b="1" dirty="0" smtClean="0"/>
              <a:t>Step 1: Learn to hear you fixed mindset “voice.”</a:t>
            </a:r>
          </a:p>
          <a:p>
            <a:r>
              <a:rPr lang="en-US" sz="6200" dirty="0" smtClean="0"/>
              <a:t>As you approach a challenge, that voice might say to you “Are you sure you can do it? Maybe you don’t have the talent.” “What if you fail—you’ll be a failure” “People will laugh at you for thinking you had talent.” “If you don’t try, you can protect yourself and keep your dignity.”</a:t>
            </a:r>
          </a:p>
          <a:p>
            <a:r>
              <a:rPr lang="en-US" sz="6200" dirty="0" smtClean="0"/>
              <a:t>As you hit a setback, the voice might say, “This would have been a snap if you really had talent.” “You see, I told you it was a risk. Now you’ve gone and shown the world how limited you are.” “ It’s not too late to back out, make excuses, and try to regain your dignity.”</a:t>
            </a:r>
          </a:p>
          <a:p>
            <a:r>
              <a:rPr lang="en-US" sz="6200" dirty="0" smtClean="0"/>
              <a:t>As you face criticism, you might hear yourself say, “It’s not my fault. It was something or someone else’s fault.” You might feel yourself getting angry at the person who is giving you feedback. “Who do they think they are? I’ll put them in their place.” The other person might be giving you specific, constructive feedback, but you might be hearing them say “I’m really disappointed in you. I thought you were capable but now I see you’re not.”</a:t>
            </a:r>
          </a:p>
          <a:p>
            <a:pPr algn="r">
              <a:buNone/>
            </a:pPr>
            <a:r>
              <a:rPr lang="en-US" sz="5000" dirty="0" smtClean="0"/>
              <a:t>http://mindsetonline.com/changeyourmindset/firststeps/</a:t>
            </a:r>
            <a:endParaRPr lang="en-US" sz="5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From a Fixed Mindset to a Growth Mindset</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sz="3900" b="1" dirty="0" smtClean="0"/>
              <a:t>Step 2: Recognize that you have a choice</a:t>
            </a:r>
          </a:p>
          <a:p>
            <a:r>
              <a:rPr lang="en-US" dirty="0" smtClean="0"/>
              <a:t>How you interpret challenges, setbacks, and criticism is your choice. You can interpret them in a fixed mindset as signs that your fixed talents or abilities are lacking. Or you can interpret them in a growth mindset as signs that you need to ramp up your strategies and effort, stretch yourself, and expand your abilities. It’s up to you.</a:t>
            </a:r>
          </a:p>
          <a:p>
            <a:r>
              <a:rPr lang="en-US" dirty="0" smtClean="0"/>
              <a:t>So as you face challenges, setbacks, and criticism, listen to the fixed mindset voice and...</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From a Fixed Mindset to a Growth Mindset</a:t>
            </a:r>
            <a:endParaRPr lang="en-US" dirty="0"/>
          </a:p>
        </p:txBody>
      </p:sp>
      <p:sp>
        <p:nvSpPr>
          <p:cNvPr id="3" name="Content Placeholder 2"/>
          <p:cNvSpPr>
            <a:spLocks noGrp="1"/>
          </p:cNvSpPr>
          <p:nvPr>
            <p:ph idx="1"/>
          </p:nvPr>
        </p:nvSpPr>
        <p:spPr/>
        <p:txBody>
          <a:bodyPr>
            <a:normAutofit fontScale="70000" lnSpcReduction="20000"/>
          </a:bodyPr>
          <a:lstStyle/>
          <a:p>
            <a:r>
              <a:rPr lang="en-US" b="1" dirty="0" smtClean="0"/>
              <a:t>Step 3. Talk back to it with a growth mindset voice. </a:t>
            </a:r>
          </a:p>
          <a:p>
            <a:r>
              <a:rPr lang="en-US" b="1" dirty="0" smtClean="0"/>
              <a:t>As you approach a challenge:</a:t>
            </a:r>
          </a:p>
          <a:p>
            <a:r>
              <a:rPr lang="en-US" dirty="0" smtClean="0"/>
              <a:t>THE FIXED-MINDSET says “Are you sure you can do it? Maybe you don’t have the talent.”</a:t>
            </a:r>
          </a:p>
          <a:p>
            <a:r>
              <a:rPr lang="en-US" dirty="0" smtClean="0"/>
              <a:t>THE GROWTH-MINDSET answers, “I’m not sure I can do it now, but I think I can learn to with time and effort.”</a:t>
            </a:r>
          </a:p>
          <a:p>
            <a:r>
              <a:rPr lang="en-US" dirty="0" smtClean="0"/>
              <a:t>FIXED MINDSET: “What if you fail—you’ll be a failure”</a:t>
            </a:r>
          </a:p>
          <a:p>
            <a:r>
              <a:rPr lang="en-US" dirty="0" smtClean="0"/>
              <a:t>GROWTH MINDSET: “Most successful people had failures along the way.”</a:t>
            </a:r>
          </a:p>
          <a:p>
            <a:r>
              <a:rPr lang="en-US" dirty="0" smtClean="0"/>
              <a:t>FIXED MINDSET: “If you don’t try, you can protect yourself and keep your dignity.”</a:t>
            </a:r>
          </a:p>
          <a:p>
            <a:r>
              <a:rPr lang="en-US" dirty="0" smtClean="0"/>
              <a:t>GROWTH MINDSET: “If I don’t try, I automatically fail. Where’s the dignity in that?”</a:t>
            </a:r>
          </a:p>
          <a:p>
            <a:endParaRPr lang="en-US" b="1"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From a Fixed Mindset to a Growth Mindset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Step 3 Continued…</a:t>
            </a:r>
          </a:p>
          <a:p>
            <a:r>
              <a:rPr lang="en-US" dirty="0" smtClean="0"/>
              <a:t>As you hit a setback:</a:t>
            </a:r>
          </a:p>
          <a:p>
            <a:r>
              <a:rPr lang="en-US" dirty="0" smtClean="0"/>
              <a:t>FIXED MINDSET: “This would have been a snap if you really had talent.”</a:t>
            </a:r>
          </a:p>
          <a:p>
            <a:r>
              <a:rPr lang="en-US" dirty="0" smtClean="0"/>
              <a:t>GROWTH MINDSET: “That is so wrong. Basketball wasn’t easy for Michael Jordan and science wasn’t easy for Thomas Edison. They had a passion and put in tons of effort.</a:t>
            </a:r>
          </a:p>
          <a:p>
            <a:r>
              <a:rPr lang="en-US" dirty="0" smtClean="0"/>
              <a:t>As you face criticism:</a:t>
            </a:r>
          </a:p>
          <a:p>
            <a:r>
              <a:rPr lang="en-US" dirty="0" smtClean="0"/>
              <a:t>FIXED MINDSET: “It’s not my fault. It was something or someone else’s fault.”</a:t>
            </a:r>
          </a:p>
          <a:p>
            <a:r>
              <a:rPr lang="en-US" dirty="0" smtClean="0"/>
              <a:t>GROWTH MINDSET: “If I don’t take responsibility, I can’t fix it. Let me listen—however painful it is– and learn whatever I can.”</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Changing From a Fixed Mindset to a Growth Mindset</a:t>
            </a:r>
            <a:endParaRPr lang="en-US" dirty="0"/>
          </a:p>
        </p:txBody>
      </p:sp>
      <p:sp>
        <p:nvSpPr>
          <p:cNvPr id="3" name="Content Placeholder 2"/>
          <p:cNvSpPr>
            <a:spLocks noGrp="1"/>
          </p:cNvSpPr>
          <p:nvPr>
            <p:ph idx="1"/>
          </p:nvPr>
        </p:nvSpPr>
        <p:spPr/>
        <p:txBody>
          <a:bodyPr>
            <a:normAutofit fontScale="92500"/>
          </a:bodyPr>
          <a:lstStyle/>
          <a:p>
            <a:pPr>
              <a:buNone/>
            </a:pPr>
            <a:r>
              <a:rPr lang="en-US" sz="3500" b="1" dirty="0" smtClean="0"/>
              <a:t>Step 4. Take the growth mindset action.</a:t>
            </a:r>
          </a:p>
          <a:p>
            <a:r>
              <a:rPr lang="en-US" dirty="0" smtClean="0"/>
              <a:t>Over time, which voice you heed becomes pretty much your choice. Whether you</a:t>
            </a:r>
          </a:p>
          <a:p>
            <a:pPr lvl="1"/>
            <a:r>
              <a:rPr lang="en-US" dirty="0" smtClean="0"/>
              <a:t>take on the challenge wholeheartedly,</a:t>
            </a:r>
          </a:p>
          <a:p>
            <a:pPr lvl="1"/>
            <a:r>
              <a:rPr lang="en-US" dirty="0" smtClean="0"/>
              <a:t>learn from your setbacks and try again</a:t>
            </a:r>
          </a:p>
          <a:p>
            <a:pPr lvl="1"/>
            <a:r>
              <a:rPr lang="en-US" dirty="0" smtClean="0"/>
              <a:t>hear the criticism and act on it is now in your hands.</a:t>
            </a:r>
          </a:p>
          <a:p>
            <a:r>
              <a:rPr lang="en-US" dirty="0" smtClean="0"/>
              <a:t>Practice hearing both voices, and practice acting on the growth mindset. See how you can make it work for you.</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 to Discuss</a:t>
            </a:r>
            <a:endParaRPr lang="en-US" dirty="0"/>
          </a:p>
        </p:txBody>
      </p:sp>
      <p:sp>
        <p:nvSpPr>
          <p:cNvPr id="3" name="Content Placeholder 2"/>
          <p:cNvSpPr>
            <a:spLocks noGrp="1"/>
          </p:cNvSpPr>
          <p:nvPr>
            <p:ph idx="1"/>
          </p:nvPr>
        </p:nvSpPr>
        <p:spPr/>
        <p:txBody>
          <a:bodyPr/>
          <a:lstStyle/>
          <a:p>
            <a:r>
              <a:rPr lang="en-US" dirty="0" smtClean="0"/>
              <a:t>What is a Mindset</a:t>
            </a:r>
          </a:p>
          <a:p>
            <a:r>
              <a:rPr lang="en-US" dirty="0" smtClean="0"/>
              <a:t>Fixed Mindset</a:t>
            </a:r>
          </a:p>
          <a:p>
            <a:r>
              <a:rPr lang="en-US" dirty="0" smtClean="0"/>
              <a:t>Growth Mindset</a:t>
            </a:r>
          </a:p>
          <a:p>
            <a:r>
              <a:rPr lang="en-US" dirty="0" smtClean="0"/>
              <a:t>Steps to a Growth Mindset</a:t>
            </a:r>
          </a:p>
          <a:p>
            <a:r>
              <a:rPr lang="en-US" dirty="0" smtClean="0"/>
              <a:t>What you can do…</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Growth Mindset: What you can do</a:t>
            </a:r>
            <a:endParaRPr lang="en-US" dirty="0"/>
          </a:p>
        </p:txBody>
      </p:sp>
      <p:sp>
        <p:nvSpPr>
          <p:cNvPr id="3" name="Content Placeholder 2"/>
          <p:cNvSpPr>
            <a:spLocks noGrp="1"/>
          </p:cNvSpPr>
          <p:nvPr>
            <p:ph idx="1"/>
          </p:nvPr>
        </p:nvSpPr>
        <p:spPr/>
        <p:txBody>
          <a:bodyPr/>
          <a:lstStyle/>
          <a:p>
            <a:r>
              <a:rPr lang="en-US" dirty="0" smtClean="0"/>
              <a:t>Help Students, Staff, Administration, and Parents understand what a growth mindset is</a:t>
            </a:r>
          </a:p>
          <a:p>
            <a:r>
              <a:rPr lang="en-US" dirty="0" smtClean="0"/>
              <a:t>Teach students about  the Mindsets and the four steps on how to change from a fixed to a growth mindset.</a:t>
            </a:r>
          </a:p>
          <a:p>
            <a:r>
              <a:rPr lang="en-US" dirty="0" smtClean="0"/>
              <a:t>See example lesson appropriate for Grades Kindergarten through 8</a:t>
            </a:r>
            <a:r>
              <a:rPr lang="en-US" baseline="30000" dirty="0" smtClean="0"/>
              <a:t>th</a:t>
            </a:r>
            <a:r>
              <a:rPr lang="en-US" dirty="0" smtClean="0"/>
              <a:t> Grade.</a:t>
            </a:r>
          </a:p>
          <a:p>
            <a:endParaRPr lang="en-US" dirty="0" smtClean="0"/>
          </a:p>
          <a:p>
            <a:pPr lvl="1"/>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 Growth Mindset: What you can do</a:t>
            </a:r>
            <a:endParaRPr lang="en-US" dirty="0"/>
          </a:p>
        </p:txBody>
      </p:sp>
      <p:sp>
        <p:nvSpPr>
          <p:cNvPr id="3" name="Content Placeholder 2"/>
          <p:cNvSpPr>
            <a:spLocks noGrp="1"/>
          </p:cNvSpPr>
          <p:nvPr>
            <p:ph idx="1"/>
          </p:nvPr>
        </p:nvSpPr>
        <p:spPr/>
        <p:txBody>
          <a:bodyPr>
            <a:normAutofit lnSpcReduction="10000"/>
          </a:bodyPr>
          <a:lstStyle/>
          <a:p>
            <a:r>
              <a:rPr lang="en-US" dirty="0" smtClean="0"/>
              <a:t>Keep doing what you are doing!</a:t>
            </a:r>
          </a:p>
          <a:p>
            <a:pPr lvl="1"/>
            <a:r>
              <a:rPr lang="en-US" dirty="0" smtClean="0"/>
              <a:t>As School Counselors we motivate and encourage students in Classroom Guidance Lessons. </a:t>
            </a:r>
          </a:p>
          <a:p>
            <a:r>
              <a:rPr lang="en-US" dirty="0" smtClean="0"/>
              <a:t>Build Rapport and relationships with Parents:</a:t>
            </a:r>
          </a:p>
          <a:p>
            <a:pPr lvl="1"/>
            <a:r>
              <a:rPr lang="en-US" dirty="0" smtClean="0"/>
              <a:t>Post Fixed vs. Growth information on your webpage</a:t>
            </a:r>
          </a:p>
          <a:p>
            <a:pPr lvl="1"/>
            <a:r>
              <a:rPr lang="en-US" dirty="0" smtClean="0"/>
              <a:t>Present to staff</a:t>
            </a:r>
          </a:p>
          <a:p>
            <a:pPr lvl="1"/>
            <a:r>
              <a:rPr lang="en-US" dirty="0" smtClean="0"/>
              <a:t>Present to PTO</a:t>
            </a:r>
          </a:p>
          <a:p>
            <a:pPr lvl="1"/>
            <a:r>
              <a:rPr lang="en-US" dirty="0" smtClean="0"/>
              <a:t>Post an article to the school newsletter</a:t>
            </a:r>
          </a:p>
          <a:p>
            <a:endParaRPr lang="en-US" dirty="0" smtClean="0"/>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Elementary Level Lesson</a:t>
            </a:r>
            <a:endParaRPr lang="en-US" dirty="0"/>
          </a:p>
        </p:txBody>
      </p:sp>
      <p:sp>
        <p:nvSpPr>
          <p:cNvPr id="3" name="Content Placeholder 2"/>
          <p:cNvSpPr>
            <a:spLocks noGrp="1"/>
          </p:cNvSpPr>
          <p:nvPr>
            <p:ph idx="1"/>
          </p:nvPr>
        </p:nvSpPr>
        <p:spPr/>
        <p:txBody>
          <a:bodyPr/>
          <a:lstStyle/>
          <a:p>
            <a:r>
              <a:rPr lang="en-US" dirty="0" smtClean="0"/>
              <a:t>How to access all materials:</a:t>
            </a:r>
          </a:p>
          <a:p>
            <a:pPr lvl="1"/>
            <a:r>
              <a:rPr lang="en-US" dirty="0" smtClean="0"/>
              <a:t>Google: New Holstein School District</a:t>
            </a:r>
            <a:endParaRPr lang="en-US" sz="2400" dirty="0" smtClean="0"/>
          </a:p>
          <a:p>
            <a:pPr lvl="1"/>
            <a:r>
              <a:rPr lang="en-US" dirty="0" smtClean="0"/>
              <a:t>Click on Elementary School</a:t>
            </a:r>
            <a:endParaRPr lang="en-US" sz="2000" dirty="0" smtClean="0"/>
          </a:p>
          <a:p>
            <a:pPr lvl="1"/>
            <a:r>
              <a:rPr lang="en-US" dirty="0" smtClean="0"/>
              <a:t>Click on Staff Listing</a:t>
            </a:r>
            <a:endParaRPr lang="en-US" sz="2400" dirty="0" smtClean="0"/>
          </a:p>
          <a:p>
            <a:pPr lvl="1"/>
            <a:r>
              <a:rPr lang="en-US" dirty="0" smtClean="0"/>
              <a:t>Under Last Name Contains: enter </a:t>
            </a:r>
            <a:r>
              <a:rPr lang="en-US" i="1" dirty="0" smtClean="0"/>
              <a:t>Schuette</a:t>
            </a:r>
            <a:endParaRPr lang="en-US" sz="2400" dirty="0" smtClean="0"/>
          </a:p>
          <a:p>
            <a:pPr lvl="1"/>
            <a:r>
              <a:rPr lang="en-US" dirty="0" smtClean="0"/>
              <a:t>Click on </a:t>
            </a:r>
            <a:r>
              <a:rPr lang="en-US" u="sng" dirty="0" smtClean="0"/>
              <a:t>Web site</a:t>
            </a:r>
            <a:endParaRPr lang="en-US" sz="2400" dirty="0" smtClean="0"/>
          </a:p>
          <a:p>
            <a:pPr lvl="1"/>
            <a:r>
              <a:rPr lang="en-US" dirty="0" smtClean="0"/>
              <a:t>On the left side click on WSCA Conference Attendees</a:t>
            </a:r>
            <a:endParaRPr lang="en-US" sz="2400" dirty="0" smtClean="0"/>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Middle/High School Level </a:t>
            </a:r>
            <a:endParaRPr lang="en-US" dirty="0"/>
          </a:p>
        </p:txBody>
      </p:sp>
      <p:sp>
        <p:nvSpPr>
          <p:cNvPr id="3" name="Content Placeholder 2"/>
          <p:cNvSpPr>
            <a:spLocks noGrp="1"/>
          </p:cNvSpPr>
          <p:nvPr>
            <p:ph idx="1"/>
          </p:nvPr>
        </p:nvSpPr>
        <p:spPr/>
        <p:txBody>
          <a:bodyPr>
            <a:normAutofit/>
          </a:bodyPr>
          <a:lstStyle/>
          <a:p>
            <a:r>
              <a:rPr lang="en-US" dirty="0" smtClean="0"/>
              <a:t>Small Groups focused on a Growth Mindset</a:t>
            </a:r>
          </a:p>
          <a:p>
            <a:endParaRPr lang="en-US" dirty="0" smtClean="0"/>
          </a:p>
          <a:p>
            <a:r>
              <a:rPr lang="en-US" u="sng" dirty="0" smtClean="0"/>
              <a:t>The 7 Habits of Highly Effective Teens </a:t>
            </a:r>
            <a:r>
              <a:rPr lang="en-US" dirty="0" smtClean="0"/>
              <a:t>by Sean Covey</a:t>
            </a:r>
          </a:p>
          <a:p>
            <a:pPr lvl="1"/>
            <a:r>
              <a:rPr lang="en-US" dirty="0" smtClean="0"/>
              <a:t>Teaches HOW to make the change towards a growth mindset</a:t>
            </a:r>
          </a:p>
          <a:p>
            <a:pPr lvl="1"/>
            <a:r>
              <a:rPr lang="en-US" sz="1800" dirty="0" smtClean="0">
                <a:hlinkClick r:id="rId3"/>
              </a:rPr>
              <a:t>http://www.franklincovey.com/tc/mediaengine/public/files/ss_7ht_uag_sample.pdf</a:t>
            </a:r>
            <a:endParaRPr lang="en-US" sz="18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b="1" dirty="0" smtClean="0"/>
              <a:t>Educator Mindsets</a:t>
            </a:r>
            <a:endParaRPr lang="en-US" b="1" dirty="0"/>
          </a:p>
        </p:txBody>
      </p:sp>
      <p:pic>
        <p:nvPicPr>
          <p:cNvPr id="4" name="Content Placeholder 3"/>
          <p:cNvPicPr>
            <a:picLocks noGrp="1"/>
          </p:cNvPicPr>
          <p:nvPr>
            <p:ph idx="1"/>
          </p:nvPr>
        </p:nvPicPr>
        <p:blipFill>
          <a:blip r:embed="rId3" cstate="print"/>
          <a:srcRect/>
          <a:stretch>
            <a:fillRect/>
          </a:stretch>
        </p:blipFill>
        <p:spPr bwMode="auto">
          <a:xfrm>
            <a:off x="2667000" y="990600"/>
            <a:ext cx="3886200" cy="5867400"/>
          </a:xfrm>
          <a:prstGeom prst="rect">
            <a:avLst/>
          </a:prstGeom>
          <a:noFill/>
          <a:ln w="9525">
            <a:noFill/>
            <a:miter lim="800000"/>
            <a:headEnd/>
            <a:tailEnd/>
          </a:ln>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sz="half" idx="2"/>
          </p:nvPr>
        </p:nvSpPr>
        <p:spPr>
          <a:xfrm>
            <a:off x="457200" y="1524000"/>
            <a:ext cx="4040188" cy="4602163"/>
          </a:xfrm>
        </p:spPr>
        <p:txBody>
          <a:bodyPr>
            <a:normAutofit fontScale="77500" lnSpcReduction="20000"/>
          </a:bodyPr>
          <a:lstStyle/>
          <a:p>
            <a:pPr marL="0" indent="0">
              <a:lnSpc>
                <a:spcPct val="120000"/>
              </a:lnSpc>
              <a:spcBef>
                <a:spcPts val="0"/>
              </a:spcBef>
              <a:buNone/>
            </a:pPr>
            <a:r>
              <a:rPr lang="en-US" sz="2800" dirty="0" smtClean="0"/>
              <a:t>Tiffany Schuette			</a:t>
            </a:r>
          </a:p>
          <a:p>
            <a:pPr marL="0" indent="0">
              <a:lnSpc>
                <a:spcPct val="120000"/>
              </a:lnSpc>
              <a:spcBef>
                <a:spcPts val="0"/>
              </a:spcBef>
              <a:buNone/>
            </a:pPr>
            <a:r>
              <a:rPr lang="en-US" sz="2800" dirty="0" smtClean="0"/>
              <a:t>Elementary School Counselor	</a:t>
            </a:r>
          </a:p>
          <a:p>
            <a:pPr marL="0" indent="0">
              <a:lnSpc>
                <a:spcPct val="120000"/>
              </a:lnSpc>
              <a:spcBef>
                <a:spcPts val="0"/>
              </a:spcBef>
              <a:buNone/>
            </a:pPr>
            <a:r>
              <a:rPr lang="en-US" sz="2800" dirty="0" smtClean="0"/>
              <a:t>New Holstein School District</a:t>
            </a:r>
          </a:p>
          <a:p>
            <a:pPr marL="0" indent="0">
              <a:lnSpc>
                <a:spcPct val="120000"/>
              </a:lnSpc>
              <a:spcBef>
                <a:spcPts val="0"/>
              </a:spcBef>
              <a:buNone/>
            </a:pPr>
            <a:r>
              <a:rPr lang="en-US" sz="2800" dirty="0" smtClean="0"/>
              <a:t>(920) 898-4208			</a:t>
            </a:r>
          </a:p>
          <a:p>
            <a:pPr marL="0" indent="0">
              <a:lnSpc>
                <a:spcPct val="120000"/>
              </a:lnSpc>
              <a:spcBef>
                <a:spcPts val="0"/>
              </a:spcBef>
              <a:buNone/>
            </a:pPr>
            <a:r>
              <a:rPr lang="en-US" sz="2800" dirty="0" smtClean="0"/>
              <a:t>tschuette@nhsd.k12.wi.us</a:t>
            </a:r>
          </a:p>
          <a:p>
            <a:pPr marL="0" indent="0">
              <a:lnSpc>
                <a:spcPct val="120000"/>
              </a:lnSpc>
              <a:spcBef>
                <a:spcPts val="0"/>
              </a:spcBef>
              <a:buNone/>
            </a:pPr>
            <a:r>
              <a:rPr lang="en-US" sz="2800" dirty="0" smtClean="0"/>
              <a:t>				</a:t>
            </a:r>
          </a:p>
          <a:p>
            <a:pPr marL="0" indent="0">
              <a:lnSpc>
                <a:spcPct val="120000"/>
              </a:lnSpc>
              <a:spcBef>
                <a:spcPts val="0"/>
              </a:spcBef>
              <a:buNone/>
            </a:pPr>
            <a:r>
              <a:rPr lang="en-US" sz="2800" dirty="0" smtClean="0"/>
              <a:t>Casey Mertens</a:t>
            </a:r>
          </a:p>
          <a:p>
            <a:pPr marL="0" indent="0">
              <a:lnSpc>
                <a:spcPct val="120000"/>
              </a:lnSpc>
              <a:spcBef>
                <a:spcPts val="0"/>
              </a:spcBef>
              <a:buNone/>
            </a:pPr>
            <a:r>
              <a:rPr lang="en-US" sz="2800" dirty="0" smtClean="0"/>
              <a:t>Middle School Counselor</a:t>
            </a:r>
          </a:p>
          <a:p>
            <a:pPr marL="0" indent="0">
              <a:lnSpc>
                <a:spcPct val="120000"/>
              </a:lnSpc>
              <a:spcBef>
                <a:spcPts val="0"/>
              </a:spcBef>
              <a:buNone/>
            </a:pPr>
            <a:r>
              <a:rPr lang="en-US" sz="2800" dirty="0" smtClean="0"/>
              <a:t>New Holstein School District</a:t>
            </a:r>
          </a:p>
          <a:p>
            <a:pPr marL="0" indent="0">
              <a:lnSpc>
                <a:spcPct val="120000"/>
              </a:lnSpc>
              <a:spcBef>
                <a:spcPts val="0"/>
              </a:spcBef>
              <a:buNone/>
            </a:pPr>
            <a:r>
              <a:rPr lang="en-US" sz="2800" dirty="0" smtClean="0"/>
              <a:t>(920) 898-4769</a:t>
            </a:r>
          </a:p>
          <a:p>
            <a:pPr marL="0" indent="0">
              <a:lnSpc>
                <a:spcPct val="120000"/>
              </a:lnSpc>
              <a:spcBef>
                <a:spcPts val="0"/>
              </a:spcBef>
              <a:buNone/>
            </a:pPr>
            <a:r>
              <a:rPr lang="en-US" sz="2800" dirty="0" smtClean="0"/>
              <a:t>cmertens@nhsd.k12.wi.us</a:t>
            </a:r>
          </a:p>
          <a:p>
            <a:pPr marL="0" indent="0">
              <a:spcBef>
                <a:spcPts val="0"/>
              </a:spcBef>
              <a:buNone/>
            </a:pPr>
            <a:endParaRPr lang="en-US" sz="2400" dirty="0" smtClean="0"/>
          </a:p>
          <a:p>
            <a:pPr marL="0" indent="0">
              <a:spcBef>
                <a:spcPts val="0"/>
              </a:spcBef>
              <a:buNone/>
            </a:pPr>
            <a:endParaRPr lang="en-US" dirty="0" smtClean="0"/>
          </a:p>
        </p:txBody>
      </p:sp>
      <p:pic>
        <p:nvPicPr>
          <p:cNvPr id="8" name="Content Placeholder 7" descr="C:\Users\tschuette\Downloads\mindsetFAIL.jpg"/>
          <p:cNvPicPr>
            <a:picLocks noGrp="1"/>
          </p:cNvPicPr>
          <p:nvPr>
            <p:ph sz="quarter" idx="4"/>
          </p:nvPr>
        </p:nvPicPr>
        <p:blipFill>
          <a:blip r:embed="rId3" cstate="print"/>
          <a:srcRect/>
          <a:stretch>
            <a:fillRect/>
          </a:stretch>
        </p:blipFill>
        <p:spPr bwMode="auto">
          <a:xfrm>
            <a:off x="4267200" y="1524000"/>
            <a:ext cx="4225132" cy="4449762"/>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Mindset?</a:t>
            </a:r>
            <a:endParaRPr lang="en-US" dirty="0"/>
          </a:p>
        </p:txBody>
      </p:sp>
      <p:sp>
        <p:nvSpPr>
          <p:cNvPr id="3" name="Content Placeholder 2"/>
          <p:cNvSpPr>
            <a:spLocks noGrp="1"/>
          </p:cNvSpPr>
          <p:nvPr>
            <p:ph idx="1"/>
          </p:nvPr>
        </p:nvSpPr>
        <p:spPr/>
        <p:txBody>
          <a:bodyPr/>
          <a:lstStyle/>
          <a:p>
            <a:r>
              <a:rPr lang="en-US" dirty="0" smtClean="0"/>
              <a:t>Definition on a Mindset:</a:t>
            </a:r>
          </a:p>
          <a:p>
            <a:pPr lvl="1">
              <a:buFontTx/>
              <a:buChar char="-"/>
            </a:pPr>
            <a:r>
              <a:rPr lang="en-US" dirty="0" smtClean="0"/>
              <a:t>the established set of attitudes or beliefs held by someone</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Mindset?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Mindset is a simple idea discovered by world-renowned Stanford University psychologist Carol </a:t>
            </a:r>
            <a:r>
              <a:rPr lang="en-US" dirty="0" err="1" smtClean="0"/>
              <a:t>Dweck</a:t>
            </a:r>
            <a:r>
              <a:rPr lang="en-US" dirty="0" smtClean="0"/>
              <a:t> in decades of research on achievement and success—a simple idea that makes all the </a:t>
            </a:r>
            <a:r>
              <a:rPr lang="en-US" smtClean="0"/>
              <a:t>difference.</a:t>
            </a:r>
          </a:p>
          <a:p>
            <a:r>
              <a:rPr lang="en-US" dirty="0" smtClean="0"/>
              <a:t>Every so often a truly groundbreaking idea comes along. This is one. Mindset explains:</a:t>
            </a:r>
          </a:p>
          <a:p>
            <a:pPr lvl="1"/>
            <a:r>
              <a:rPr lang="en-US" dirty="0" smtClean="0"/>
              <a:t>Why brains and talent don’t bring success</a:t>
            </a:r>
          </a:p>
          <a:p>
            <a:pPr lvl="1"/>
            <a:r>
              <a:rPr lang="en-US" dirty="0" smtClean="0"/>
              <a:t>How they can stand in the way of it</a:t>
            </a:r>
          </a:p>
          <a:p>
            <a:pPr lvl="1"/>
            <a:r>
              <a:rPr lang="en-US" dirty="0" smtClean="0"/>
              <a:t>Why praising brains and talent doesn’t foster self-esteem and accomplishment, but jeopardizes them</a:t>
            </a:r>
          </a:p>
          <a:p>
            <a:pPr lvl="1"/>
            <a:r>
              <a:rPr lang="en-US" dirty="0" smtClean="0"/>
              <a:t>How teaching a simple idea about the brain raises grades and productivity</a:t>
            </a:r>
          </a:p>
          <a:p>
            <a:pPr lvl="1"/>
            <a:r>
              <a:rPr lang="en-US" dirty="0" smtClean="0"/>
              <a:t>What all great CEOs, parents, teachers, athletes know</a:t>
            </a:r>
          </a:p>
          <a:p>
            <a:pPr lvl="3" algn="r"/>
            <a:r>
              <a:rPr lang="en-US" dirty="0" smtClean="0"/>
              <a:t>http://mindsetonline.com/whatisit/about/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Fixed Mindset?</a:t>
            </a:r>
            <a:endParaRPr lang="en-US" dirty="0"/>
          </a:p>
        </p:txBody>
      </p:sp>
      <p:sp>
        <p:nvSpPr>
          <p:cNvPr id="3" name="Content Placeholder 2"/>
          <p:cNvSpPr>
            <a:spLocks noGrp="1"/>
          </p:cNvSpPr>
          <p:nvPr>
            <p:ph idx="1"/>
          </p:nvPr>
        </p:nvSpPr>
        <p:spPr/>
        <p:txBody>
          <a:bodyPr>
            <a:normAutofit fontScale="92500"/>
          </a:bodyPr>
          <a:lstStyle/>
          <a:p>
            <a:r>
              <a:rPr lang="en-US" dirty="0" smtClean="0"/>
              <a:t>In a fixed mindset people believe their basic qualities, like their intelligence or talent, are simply fixed traits. </a:t>
            </a:r>
          </a:p>
          <a:p>
            <a:r>
              <a:rPr lang="en-US" dirty="0" smtClean="0"/>
              <a:t>They spend their time documenting their intelligence or talent instead </a:t>
            </a:r>
            <a:r>
              <a:rPr lang="en-US" smtClean="0"/>
              <a:t>of developing them</a:t>
            </a:r>
            <a:r>
              <a:rPr lang="en-US" dirty="0" smtClean="0"/>
              <a:t>.</a:t>
            </a:r>
          </a:p>
          <a:p>
            <a:r>
              <a:rPr lang="en-US" dirty="0" smtClean="0"/>
              <a:t>They also tend to believe that talent alone creates success – without effort. They are wrong</a:t>
            </a:r>
          </a:p>
          <a:p>
            <a:pPr lvl="3" algn="r"/>
            <a:r>
              <a:rPr lang="en-US" dirty="0" smtClean="0"/>
              <a:t>http://mindsetonline.com/whatisit/about/</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Mindset: Intelligence is Static</a:t>
            </a:r>
            <a:endParaRPr lang="en-US" dirty="0"/>
          </a:p>
        </p:txBody>
      </p:sp>
      <p:sp>
        <p:nvSpPr>
          <p:cNvPr id="3" name="Content Placeholder 2"/>
          <p:cNvSpPr>
            <a:spLocks noGrp="1"/>
          </p:cNvSpPr>
          <p:nvPr>
            <p:ph idx="1"/>
          </p:nvPr>
        </p:nvSpPr>
        <p:spPr/>
        <p:txBody>
          <a:bodyPr>
            <a:normAutofit/>
          </a:bodyPr>
          <a:lstStyle/>
          <a:p>
            <a:r>
              <a:rPr lang="en-US" dirty="0" smtClean="0"/>
              <a:t>Leads to a desire to look smart and therefore have a tendency to:</a:t>
            </a:r>
          </a:p>
          <a:p>
            <a:pPr lvl="1"/>
            <a:r>
              <a:rPr lang="en-US" dirty="0" smtClean="0"/>
              <a:t>Avoid challenges</a:t>
            </a:r>
          </a:p>
          <a:p>
            <a:pPr lvl="1"/>
            <a:r>
              <a:rPr lang="en-US" dirty="0" smtClean="0"/>
              <a:t>Gives up too easily</a:t>
            </a:r>
          </a:p>
          <a:p>
            <a:pPr lvl="1"/>
            <a:r>
              <a:rPr lang="en-US" dirty="0" smtClean="0"/>
              <a:t>Views effort as fruitless or worse</a:t>
            </a:r>
          </a:p>
          <a:p>
            <a:pPr lvl="1"/>
            <a:r>
              <a:rPr lang="en-US" dirty="0" smtClean="0"/>
              <a:t>Ignores useful criticism</a:t>
            </a:r>
          </a:p>
          <a:p>
            <a:pPr lvl="1"/>
            <a:r>
              <a:rPr lang="en-US" dirty="0" smtClean="0"/>
              <a:t>Feel threatened by the success of others</a:t>
            </a:r>
          </a:p>
          <a:p>
            <a:pPr lvl="3"/>
            <a:r>
              <a:rPr lang="en-US" dirty="0" smtClean="0"/>
              <a:t>http://michaelgr.com/2007/04/15/fixed-mindset-vs-growth-mindset-which-one-are-you/</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Growth Mindset?</a:t>
            </a:r>
            <a:endParaRPr lang="en-US" dirty="0"/>
          </a:p>
        </p:txBody>
      </p:sp>
      <p:sp>
        <p:nvSpPr>
          <p:cNvPr id="3" name="Content Placeholder 2"/>
          <p:cNvSpPr>
            <a:spLocks noGrp="1"/>
          </p:cNvSpPr>
          <p:nvPr>
            <p:ph idx="1"/>
          </p:nvPr>
        </p:nvSpPr>
        <p:spPr/>
        <p:txBody>
          <a:bodyPr>
            <a:normAutofit fontScale="92500"/>
          </a:bodyPr>
          <a:lstStyle/>
          <a:p>
            <a:r>
              <a:rPr lang="en-US" dirty="0" smtClean="0"/>
              <a:t>In a growth mindset, people believe that their most basic abilities can be developed through dedication and hard work – brains and talent are just the starting point.</a:t>
            </a:r>
          </a:p>
          <a:p>
            <a:r>
              <a:rPr lang="en-US" dirty="0" smtClean="0"/>
              <a:t>This view creates a love of learning and a resilience that is essential for great accomplishment. </a:t>
            </a:r>
          </a:p>
          <a:p>
            <a:pPr algn="r"/>
            <a:r>
              <a:rPr lang="en-US" dirty="0" smtClean="0"/>
              <a:t>Virtually all great people have had these qualities. 	</a:t>
            </a:r>
            <a:r>
              <a:rPr lang="en-US" sz="2600" dirty="0" smtClean="0"/>
              <a:t>http://mindsetonline.com/whatisit/about/</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Growth Mindset: Intelligence can be Developed</a:t>
            </a:r>
            <a:endParaRPr lang="en-US" dirty="0"/>
          </a:p>
        </p:txBody>
      </p:sp>
      <p:sp>
        <p:nvSpPr>
          <p:cNvPr id="3" name="Content Placeholder 2"/>
          <p:cNvSpPr>
            <a:spLocks noGrp="1"/>
          </p:cNvSpPr>
          <p:nvPr>
            <p:ph idx="1"/>
          </p:nvPr>
        </p:nvSpPr>
        <p:spPr/>
        <p:txBody>
          <a:bodyPr>
            <a:normAutofit lnSpcReduction="10000"/>
          </a:bodyPr>
          <a:lstStyle/>
          <a:p>
            <a:r>
              <a:rPr lang="en-US" dirty="0" smtClean="0"/>
              <a:t>Lead to a desire to learn and </a:t>
            </a:r>
            <a:r>
              <a:rPr lang="en-US" dirty="0" smtClean="0"/>
              <a:t>therefore </a:t>
            </a:r>
            <a:r>
              <a:rPr lang="en-US" dirty="0" smtClean="0"/>
              <a:t>a tendency to:</a:t>
            </a:r>
          </a:p>
          <a:p>
            <a:pPr lvl="1"/>
            <a:r>
              <a:rPr lang="en-US" dirty="0" smtClean="0"/>
              <a:t>Embrace challenges</a:t>
            </a:r>
          </a:p>
          <a:p>
            <a:pPr lvl="1"/>
            <a:r>
              <a:rPr lang="en-US" dirty="0" smtClean="0"/>
              <a:t>Persist in the face of setbacks</a:t>
            </a:r>
          </a:p>
          <a:p>
            <a:pPr lvl="1"/>
            <a:r>
              <a:rPr lang="en-US" dirty="0" smtClean="0"/>
              <a:t>See effort as the path to mastery</a:t>
            </a:r>
          </a:p>
          <a:p>
            <a:pPr lvl="1"/>
            <a:r>
              <a:rPr lang="en-US" dirty="0" smtClean="0"/>
              <a:t>Learn from criticism</a:t>
            </a:r>
          </a:p>
          <a:p>
            <a:pPr lvl="1"/>
            <a:r>
              <a:rPr lang="en-US" dirty="0" smtClean="0"/>
              <a:t>Finds lessons and inspiration in the success of others.</a:t>
            </a:r>
          </a:p>
          <a:p>
            <a:pPr lvl="3"/>
            <a:r>
              <a:rPr lang="en-US" dirty="0" smtClean="0"/>
              <a:t>http://michaelgr.com/2007/04/15/fixed-mindset-vs-growth-mindset-which-one-are-you/</a:t>
            </a:r>
          </a:p>
          <a:p>
            <a:pPr lvl="1"/>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Salman</a:t>
            </a:r>
            <a:r>
              <a:rPr lang="en-US" dirty="0" smtClean="0"/>
              <a:t> Khan – Why I’ll Never Tell My Son He’s Smart</a:t>
            </a:r>
            <a:endParaRPr lang="en-US" dirty="0"/>
          </a:p>
        </p:txBody>
      </p:sp>
      <p:sp>
        <p:nvSpPr>
          <p:cNvPr id="3" name="Content Placeholder 2"/>
          <p:cNvSpPr>
            <a:spLocks noGrp="1"/>
          </p:cNvSpPr>
          <p:nvPr>
            <p:ph idx="1"/>
          </p:nvPr>
        </p:nvSpPr>
        <p:spPr/>
        <p:txBody>
          <a:bodyPr/>
          <a:lstStyle/>
          <a:p>
            <a:r>
              <a:rPr lang="en-US" dirty="0" smtClean="0">
                <a:hlinkClick r:id="rId3"/>
              </a:rPr>
              <a:t>https://www.youtube.com/watch?v=JC82Il2cjqA</a:t>
            </a:r>
            <a:endParaRPr lang="en-US" dirty="0" smtClean="0"/>
          </a:p>
          <a:p>
            <a:r>
              <a:rPr lang="en-US" dirty="0" smtClean="0"/>
              <a:t>Quote from Sal Khan</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5213</TotalTime>
  <Words>1965</Words>
  <Application>Microsoft Office PowerPoint</Application>
  <PresentationFormat>On-screen Show (4:3)</PresentationFormat>
  <Paragraphs>224</Paragraphs>
  <Slides>25</Slides>
  <Notes>25</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Fixed Mindset vs.  Growth Mindset</vt:lpstr>
      <vt:lpstr>Topics to Discuss</vt:lpstr>
      <vt:lpstr>What is a Mindset?</vt:lpstr>
      <vt:lpstr>What is a Mindset?</vt:lpstr>
      <vt:lpstr>What is a Fixed Mindset?</vt:lpstr>
      <vt:lpstr>Fixed Mindset: Intelligence is Static</vt:lpstr>
      <vt:lpstr>What is a Growth Mindset?</vt:lpstr>
      <vt:lpstr>Growth Mindset: Intelligence can be Developed</vt:lpstr>
      <vt:lpstr>Salman Khan – Why I’ll Never Tell My Son He’s Smart</vt:lpstr>
      <vt:lpstr>Growth Mindset</vt:lpstr>
      <vt:lpstr>Eduardo Briceno - TEDX</vt:lpstr>
      <vt:lpstr>What the experts think</vt:lpstr>
      <vt:lpstr>The Idea In Practice</vt:lpstr>
      <vt:lpstr>What Now?</vt:lpstr>
      <vt:lpstr>Changing From a Fixed Mindset to a Growth Mindset</vt:lpstr>
      <vt:lpstr>Changing From a Fixed Mindset to a Growth Mindset</vt:lpstr>
      <vt:lpstr>Changing From a Fixed Mindset to a Growth Mindset</vt:lpstr>
      <vt:lpstr>Changing From a Fixed Mindset to a Growth Mindset</vt:lpstr>
      <vt:lpstr>Changing From a Fixed Mindset to a Growth Mindset</vt:lpstr>
      <vt:lpstr>A Growth Mindset: What you can do</vt:lpstr>
      <vt:lpstr>A Growth Mindset: What you can do</vt:lpstr>
      <vt:lpstr>Elementary Level Lesson</vt:lpstr>
      <vt:lpstr>Middle/High School Level </vt:lpstr>
      <vt:lpstr>Educator Mindsets</vt:lpstr>
      <vt:lpstr>Questions?</vt:lpstr>
    </vt:vector>
  </TitlesOfParts>
  <Company>NHSD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NHSD</dc:creator>
  <cp:lastModifiedBy>NHSD</cp:lastModifiedBy>
  <cp:revision>207</cp:revision>
  <dcterms:created xsi:type="dcterms:W3CDTF">2014-10-22T15:02:36Z</dcterms:created>
  <dcterms:modified xsi:type="dcterms:W3CDTF">2015-02-17T21:43:24Z</dcterms:modified>
</cp:coreProperties>
</file>